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24" r:id="rId3"/>
    <p:sldId id="312" r:id="rId4"/>
    <p:sldId id="335" r:id="rId5"/>
    <p:sldId id="336" r:id="rId6"/>
    <p:sldId id="337" r:id="rId7"/>
    <p:sldId id="334" r:id="rId8"/>
    <p:sldId id="276"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0000"/>
    <a:srgbClr val="E60000"/>
    <a:srgbClr val="EB0000"/>
    <a:srgbClr val="DC0000"/>
    <a:srgbClr val="C00000"/>
    <a:srgbClr val="DA0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923" autoAdjust="0"/>
    <p:restoredTop sz="96374" autoAdjust="0"/>
  </p:normalViewPr>
  <p:slideViewPr>
    <p:cSldViewPr snapToGrid="0">
      <p:cViewPr varScale="1">
        <p:scale>
          <a:sx n="103" d="100"/>
          <a:sy n="103" d="100"/>
        </p:scale>
        <p:origin x="1902" y="102"/>
      </p:cViewPr>
      <p:guideLst/>
    </p:cSldViewPr>
  </p:slideViewPr>
  <p:notesTextViewPr>
    <p:cViewPr>
      <p:scale>
        <a:sx n="1" d="1"/>
        <a:sy n="1" d="1"/>
      </p:scale>
      <p:origin x="0" y="0"/>
    </p:cViewPr>
  </p:notesTextViewPr>
  <p:notesViewPr>
    <p:cSldViewPr snapToGrid="0">
      <p:cViewPr varScale="1">
        <p:scale>
          <a:sx n="86" d="100"/>
          <a:sy n="86" d="100"/>
        </p:scale>
        <p:origin x="958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A5E3FCD2-6819-4101-8B6B-23479015F7EB}" type="datetimeFigureOut">
              <a:rPr lang="en-US" smtClean="0"/>
              <a:t>8/3/2023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2047F5B7-095A-4D41-B443-5FC73EC8F1AA}" type="slidenum">
              <a:rPr lang="en-US" smtClean="0"/>
              <a:t>‹#›</a:t>
            </a:fld>
            <a:endParaRPr lang="en-US"/>
          </a:p>
        </p:txBody>
      </p:sp>
    </p:spTree>
    <p:extLst>
      <p:ext uri="{BB962C8B-B14F-4D97-AF65-F5344CB8AC3E}">
        <p14:creationId xmlns:p14="http://schemas.microsoft.com/office/powerpoint/2010/main" val="948796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evening President Torres, Members of the Board, Mr. Almendarez, and Education Partners throughout the Santa Ana Community. </a:t>
            </a:r>
          </a:p>
        </p:txBody>
      </p:sp>
      <p:sp>
        <p:nvSpPr>
          <p:cNvPr id="4" name="Slide Number Placeholder 3"/>
          <p:cNvSpPr>
            <a:spLocks noGrp="1"/>
          </p:cNvSpPr>
          <p:nvPr>
            <p:ph type="sldNum" sz="quarter" idx="5"/>
          </p:nvPr>
        </p:nvSpPr>
        <p:spPr/>
        <p:txBody>
          <a:bodyPr/>
          <a:lstStyle/>
          <a:p>
            <a:fld id="{2047F5B7-095A-4D41-B443-5FC73EC8F1AA}" type="slidenum">
              <a:rPr lang="en-US" smtClean="0"/>
              <a:t>1</a:t>
            </a:fld>
            <a:endParaRPr lang="en-US"/>
          </a:p>
        </p:txBody>
      </p:sp>
    </p:spTree>
    <p:extLst>
      <p:ext uri="{BB962C8B-B14F-4D97-AF65-F5344CB8AC3E}">
        <p14:creationId xmlns:p14="http://schemas.microsoft.com/office/powerpoint/2010/main" val="879275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fiscal years</a:t>
            </a:r>
          </a:p>
          <a:p>
            <a:r>
              <a:rPr lang="en-US" dirty="0"/>
              <a:t>As we wrap up the current fiscal year, we are looking at estimated actuals.</a:t>
            </a:r>
          </a:p>
          <a:p>
            <a:r>
              <a:rPr lang="en-US" dirty="0"/>
              <a:t>Previously, 45-Day budget, first, second.</a:t>
            </a:r>
          </a:p>
          <a:p>
            <a:r>
              <a:rPr lang="en-US" dirty="0"/>
              <a:t>Next, come 7/1</a:t>
            </a:r>
          </a:p>
          <a:p>
            <a:r>
              <a:rPr lang="en-US" dirty="0"/>
              <a:t>Meanwhile, on the bottom half, the budget team has been busy with developing the 2023-2024 budget</a:t>
            </a:r>
          </a:p>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2</a:t>
            </a:fld>
            <a:endParaRPr lang="en-US"/>
          </a:p>
        </p:txBody>
      </p:sp>
    </p:spTree>
    <p:extLst>
      <p:ext uri="{BB962C8B-B14F-4D97-AF65-F5344CB8AC3E}">
        <p14:creationId xmlns:p14="http://schemas.microsoft.com/office/powerpoint/2010/main" val="1981899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3</a:t>
            </a:fld>
            <a:endParaRPr lang="en-US"/>
          </a:p>
        </p:txBody>
      </p:sp>
    </p:spTree>
    <p:extLst>
      <p:ext uri="{BB962C8B-B14F-4D97-AF65-F5344CB8AC3E}">
        <p14:creationId xmlns:p14="http://schemas.microsoft.com/office/powerpoint/2010/main" val="1937760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4</a:t>
            </a:fld>
            <a:endParaRPr lang="en-US"/>
          </a:p>
        </p:txBody>
      </p:sp>
    </p:spTree>
    <p:extLst>
      <p:ext uri="{BB962C8B-B14F-4D97-AF65-F5344CB8AC3E}">
        <p14:creationId xmlns:p14="http://schemas.microsoft.com/office/powerpoint/2010/main" val="2671639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5</a:t>
            </a:fld>
            <a:endParaRPr lang="en-US"/>
          </a:p>
        </p:txBody>
      </p:sp>
    </p:spTree>
    <p:extLst>
      <p:ext uri="{BB962C8B-B14F-4D97-AF65-F5344CB8AC3E}">
        <p14:creationId xmlns:p14="http://schemas.microsoft.com/office/powerpoint/2010/main" val="87571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6</a:t>
            </a:fld>
            <a:endParaRPr lang="en-US"/>
          </a:p>
        </p:txBody>
      </p:sp>
    </p:spTree>
    <p:extLst>
      <p:ext uri="{BB962C8B-B14F-4D97-AF65-F5344CB8AC3E}">
        <p14:creationId xmlns:p14="http://schemas.microsoft.com/office/powerpoint/2010/main" val="3409233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7F5B7-095A-4D41-B443-5FC73EC8F1AA}" type="slidenum">
              <a:rPr lang="en-US" smtClean="0"/>
              <a:t>7</a:t>
            </a:fld>
            <a:endParaRPr lang="en-US"/>
          </a:p>
        </p:txBody>
      </p:sp>
    </p:spTree>
    <p:extLst>
      <p:ext uri="{BB962C8B-B14F-4D97-AF65-F5344CB8AC3E}">
        <p14:creationId xmlns:p14="http://schemas.microsoft.com/office/powerpoint/2010/main" val="1907152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65818-8E9A-485D-82B5-0FD2EB8EDFE4}"/>
              </a:ext>
            </a:extLst>
          </p:cNvPr>
          <p:cNvSpPr>
            <a:spLocks noGrp="1"/>
          </p:cNvSpPr>
          <p:nvPr>
            <p:ph type="ctrTitle"/>
          </p:nvPr>
        </p:nvSpPr>
        <p:spPr>
          <a:xfrm>
            <a:off x="1524000" y="1122363"/>
            <a:ext cx="9144000" cy="2387600"/>
          </a:xfrm>
        </p:spPr>
        <p:txBody>
          <a:bodyPr anchor="b"/>
          <a:lstStyle>
            <a:lvl1pPr algn="ctr">
              <a:defRPr sz="6000">
                <a:latin typeface="Cambria" panose="02040503050406030204" pitchFamily="18" charset="0"/>
                <a:ea typeface="Cambria" panose="020405030504060302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99FE81F2-BA24-48A3-805A-D5779086D8A5}"/>
              </a:ext>
            </a:extLst>
          </p:cNvPr>
          <p:cNvSpPr>
            <a:spLocks noGrp="1"/>
          </p:cNvSpPr>
          <p:nvPr>
            <p:ph type="subTitle" idx="1"/>
          </p:nvPr>
        </p:nvSpPr>
        <p:spPr>
          <a:xfrm>
            <a:off x="1524000" y="3602038"/>
            <a:ext cx="9144000" cy="1655762"/>
          </a:xfrm>
        </p:spPr>
        <p:txBody>
          <a:bodyPr/>
          <a:lstStyle>
            <a:lvl1pPr marL="0" indent="0" algn="ctr">
              <a:buNone/>
              <a:defRPr sz="2400">
                <a:latin typeface="Cambria" panose="02040503050406030204" pitchFamily="18" charset="0"/>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9A75841-08FC-42E0-AD65-68FA32169E6D}"/>
              </a:ext>
            </a:extLst>
          </p:cNvPr>
          <p:cNvSpPr>
            <a:spLocks noGrp="1"/>
          </p:cNvSpPr>
          <p:nvPr>
            <p:ph type="sldNum" sz="quarter" idx="12"/>
          </p:nvPr>
        </p:nvSpPr>
        <p:spPr/>
        <p:txBody>
          <a:bodyPr/>
          <a:lstStyle/>
          <a:p>
            <a:fld id="{79C985DC-A2C5-484A-BC66-850A2FC5D29C}" type="slidenum">
              <a:rPr lang="en-US" smtClean="0"/>
              <a:t>‹#›</a:t>
            </a:fld>
            <a:endParaRPr lang="en-US"/>
          </a:p>
        </p:txBody>
      </p:sp>
      <p:sp>
        <p:nvSpPr>
          <p:cNvPr id="7" name="Rectangle 6">
            <a:extLst>
              <a:ext uri="{FF2B5EF4-FFF2-40B4-BE49-F238E27FC236}">
                <a16:creationId xmlns:a16="http://schemas.microsoft.com/office/drawing/2014/main" id="{FBB8543F-E12A-4320-A5A5-4699ECC1D704}"/>
              </a:ext>
            </a:extLst>
          </p:cNvPr>
          <p:cNvSpPr/>
          <p:nvPr userDrawn="1"/>
        </p:nvSpPr>
        <p:spPr>
          <a:xfrm>
            <a:off x="1"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E2AE96D-778B-45C0-BBBD-CC9DCBC3524D}"/>
              </a:ext>
            </a:extLst>
          </p:cNvPr>
          <p:cNvSpPr/>
          <p:nvPr userDrawn="1"/>
        </p:nvSpPr>
        <p:spPr>
          <a:xfrm>
            <a:off x="3051313"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A281875D-35E2-4AAA-8568-9BF2025116FB}"/>
              </a:ext>
            </a:extLst>
          </p:cNvPr>
          <p:cNvSpPr/>
          <p:nvPr userDrawn="1"/>
        </p:nvSpPr>
        <p:spPr>
          <a:xfrm>
            <a:off x="-1656"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FA993D4-9914-4E95-9D7D-52D1F8F95589}"/>
              </a:ext>
            </a:extLst>
          </p:cNvPr>
          <p:cNvSpPr/>
          <p:nvPr userDrawn="1"/>
        </p:nvSpPr>
        <p:spPr>
          <a:xfrm>
            <a:off x="3051313"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CF9CAD9-A502-4376-BD52-191E0D7B73EB}"/>
              </a:ext>
            </a:extLst>
          </p:cNvPr>
          <p:cNvSpPr/>
          <p:nvPr userDrawn="1"/>
        </p:nvSpPr>
        <p:spPr>
          <a:xfrm>
            <a:off x="6089375"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4171F67-0A41-45B9-9EFB-74442EDB6000}"/>
              </a:ext>
            </a:extLst>
          </p:cNvPr>
          <p:cNvSpPr/>
          <p:nvPr userDrawn="1"/>
        </p:nvSpPr>
        <p:spPr>
          <a:xfrm>
            <a:off x="9140687" y="394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0C85EE3-50A1-4FE6-8F81-856E69FB9739}"/>
              </a:ext>
            </a:extLst>
          </p:cNvPr>
          <p:cNvSpPr/>
          <p:nvPr userDrawn="1"/>
        </p:nvSpPr>
        <p:spPr>
          <a:xfrm>
            <a:off x="6102625" y="6637283"/>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D131F6D-9EDC-4749-A901-8ACC6A23CD4C}"/>
              </a:ext>
            </a:extLst>
          </p:cNvPr>
          <p:cNvSpPr/>
          <p:nvPr userDrawn="1"/>
        </p:nvSpPr>
        <p:spPr>
          <a:xfrm>
            <a:off x="9140687" y="663596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4427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4D6B-9664-40AB-B86E-C9954572D3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884117-48E9-47D0-A5AF-4498F511A5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88ED2F-3332-497E-8E03-DE809CBA43F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A88AADB-735A-4574-BD59-F08A6394F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96C5A-5C42-4366-96B5-3F3F85E19105}"/>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75170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2EEFE0-B3B7-4068-8231-290596C7C5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02CF2-F981-4971-8FF9-96E6B43DF6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696825-F1AA-4198-B9EB-2F2C2CE2F42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715631A-4E1D-4198-814B-1C943C626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4852E-F13E-42D6-A18A-426BF42CD36F}"/>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2770509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8364-2A0E-4C94-AA2A-6901F005B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1B46FA-2AC0-4DBD-991F-B48434C85B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60EFA-2379-43CE-B260-A21FD22ECD5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4D214A3-4D1F-4650-A9F7-830E01425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77A9C-1073-4D5E-8E8F-5B328F3B21D6}"/>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65772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025F-1BED-4C46-A2FD-F8F07BBEA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34EA25-CC33-42FE-A160-B74C52591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2462BF-5F01-46F6-8CD6-BAECC7F208D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98BD04CD-01A4-40FF-AE86-54F4C2014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47369-07A4-4B4B-AE3F-7482F837462B}"/>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49194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D4B2A-3061-4487-B182-E81641AEB8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8364D9-6AAE-4428-92AC-BC3F36BBDA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180DC8-E069-4390-8636-3618A40222D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2724E8-A1AB-4A34-8817-CFD98A30FA4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23F8870-11FD-4D51-B8F7-1D5DE69FCE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9F5300-42CC-4DE8-97F4-9EDF6AB0F1E8}"/>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404948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C245A-5800-4D5D-A9A3-EA664D214B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AAD888-8AC4-421F-924A-F4D7465583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2A7075-FC8B-4EC3-B60D-2D18B6041BD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5398AE-DA4D-47CF-96A2-A00F9E10C9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D99948-3E6B-44CA-8F08-D067761770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65B80A-20D6-4EEF-8EA1-7DE214B876E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6647929B-6280-42DC-AFD1-F8ED132F7A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358AB7-88DE-4893-89B7-EDF871F8F0A9}"/>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93851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27B6-534E-416F-A3F2-0C92A095CD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65D099-2CD2-4C64-9520-1E078C1056A5}"/>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003C3276-183F-4C66-8994-F83351C131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0C93E0-39F5-415D-A812-EEEC16260075}"/>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324958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356EDF-8427-4CC1-9A54-AAEAC45E55A3}"/>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5372CB3E-BB44-4FAC-8DEA-E6E8585209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ACB0D5-0352-4288-AC2F-3AC7326C9FB2}"/>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1218514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D3403-0DD6-4BD1-820A-D2B865B69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E65919-BE89-4B71-B6E4-54FD4EC36B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03CB29-2074-4B6D-AB66-09F09EF23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DCC2C7-3E3C-49EA-A972-6FF16CE585F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D2D5504-386C-4C69-9A58-7F617A8788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83E3D-BEB6-4E54-A75A-3555DEBF2AEE}"/>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3636374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D6C51-CEDD-4BA8-82C6-E4C50729B6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602079-4E6A-4306-A2F8-654DEACA9A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C1FEBC-97E3-491D-A0C9-CA43611C5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9D580C-1248-4527-B839-7D7524877FB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58EE8AF-36DD-488A-B9CC-3F2B88254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CC8214-C653-4E6E-86B6-5DB296CE8C5F}"/>
              </a:ext>
            </a:extLst>
          </p:cNvPr>
          <p:cNvSpPr>
            <a:spLocks noGrp="1"/>
          </p:cNvSpPr>
          <p:nvPr>
            <p:ph type="sldNum" sz="quarter" idx="12"/>
          </p:nvPr>
        </p:nvSpPr>
        <p:spPr/>
        <p:txBody>
          <a:bodyPr/>
          <a:lstStyle/>
          <a:p>
            <a:fld id="{79C985DC-A2C5-484A-BC66-850A2FC5D29C}" type="slidenum">
              <a:rPr lang="en-US" smtClean="0"/>
              <a:t>‹#›</a:t>
            </a:fld>
            <a:endParaRPr lang="en-US"/>
          </a:p>
        </p:txBody>
      </p:sp>
    </p:spTree>
    <p:extLst>
      <p:ext uri="{BB962C8B-B14F-4D97-AF65-F5344CB8AC3E}">
        <p14:creationId xmlns:p14="http://schemas.microsoft.com/office/powerpoint/2010/main" val="581920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E52B0D-073A-474C-BE90-1BDDCA4746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49E230-2C5D-4952-A2E9-7A13FE0CD2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289728-6829-4E9C-BB82-4C15CA84BE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2A7EEB41-B6EA-4DBE-846D-CC2B7C918E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B20ABF-E22E-429F-8777-A6FEF5DCB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985DC-A2C5-484A-BC66-850A2FC5D29C}" type="slidenum">
              <a:rPr lang="en-US" smtClean="0"/>
              <a:t>‹#›</a:t>
            </a:fld>
            <a:endParaRPr lang="en-US"/>
          </a:p>
        </p:txBody>
      </p:sp>
    </p:spTree>
    <p:extLst>
      <p:ext uri="{BB962C8B-B14F-4D97-AF65-F5344CB8AC3E}">
        <p14:creationId xmlns:p14="http://schemas.microsoft.com/office/powerpoint/2010/main" val="2366141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473063" y="382912"/>
            <a:ext cx="9144000" cy="1735579"/>
          </a:xfrm>
        </p:spPr>
        <p:txBody>
          <a:bodyPr>
            <a:normAutofit/>
          </a:bodyPr>
          <a:lstStyle/>
          <a:p>
            <a:r>
              <a:rPr lang="en-US" sz="4800" dirty="0">
                <a:latin typeface="Cambria" panose="02040503050406030204" pitchFamily="18" charset="0"/>
                <a:ea typeface="Cambria" panose="02040503050406030204" pitchFamily="18" charset="0"/>
              </a:rPr>
              <a:t>Santa Ana Unified School District</a:t>
            </a:r>
            <a:br>
              <a:rPr lang="en-US" sz="4800" dirty="0">
                <a:latin typeface="Cambria" panose="02040503050406030204" pitchFamily="18" charset="0"/>
                <a:ea typeface="Cambria" panose="02040503050406030204" pitchFamily="18" charset="0"/>
              </a:rPr>
            </a:br>
            <a:r>
              <a:rPr lang="en-US" sz="4800" dirty="0">
                <a:latin typeface="Cambria" panose="02040503050406030204" pitchFamily="18" charset="0"/>
                <a:ea typeface="Cambria" panose="02040503050406030204" pitchFamily="18" charset="0"/>
              </a:rPr>
              <a:t>45 Day Budget Report</a:t>
            </a:r>
          </a:p>
        </p:txBody>
      </p:sp>
      <p:sp>
        <p:nvSpPr>
          <p:cNvPr id="3" name="Subtitle 2">
            <a:extLst>
              <a:ext uri="{FF2B5EF4-FFF2-40B4-BE49-F238E27FC236}">
                <a16:creationId xmlns:a16="http://schemas.microsoft.com/office/drawing/2014/main" id="{2E20C6C5-0147-419A-AD16-A47EF678E91D}"/>
              </a:ext>
            </a:extLst>
          </p:cNvPr>
          <p:cNvSpPr>
            <a:spLocks noGrp="1"/>
          </p:cNvSpPr>
          <p:nvPr>
            <p:ph type="subTitle" idx="1"/>
          </p:nvPr>
        </p:nvSpPr>
        <p:spPr>
          <a:xfrm>
            <a:off x="3924300" y="4039439"/>
            <a:ext cx="4343400" cy="1076934"/>
          </a:xfrm>
        </p:spPr>
        <p:txBody>
          <a:bodyPr>
            <a:normAutofit/>
          </a:bodyPr>
          <a:lstStyle/>
          <a:p>
            <a:endParaRPr lang="en-US" dirty="0"/>
          </a:p>
          <a:p>
            <a:r>
              <a:rPr lang="en-US" sz="3200" dirty="0">
                <a:latin typeface="Cambria" panose="02040503050406030204" pitchFamily="18" charset="0"/>
                <a:ea typeface="Cambria" panose="02040503050406030204" pitchFamily="18" charset="0"/>
              </a:rPr>
              <a:t>August 8, 2023</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1</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618665" y="3966828"/>
            <a:ext cx="2379197" cy="2299090"/>
          </a:xfrm>
          <a:prstGeom prst="rect">
            <a:avLst/>
          </a:prstGeom>
        </p:spPr>
      </p:pic>
      <p:pic>
        <p:nvPicPr>
          <p:cNvPr id="7" name="Picture 6">
            <a:extLst>
              <a:ext uri="{FF2B5EF4-FFF2-40B4-BE49-F238E27FC236}">
                <a16:creationId xmlns:a16="http://schemas.microsoft.com/office/drawing/2014/main" id="{4F9EC888-467D-47A1-B8E7-C0E1B02787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67518" y="3966828"/>
            <a:ext cx="2299090" cy="2299090"/>
          </a:xfrm>
          <a:prstGeom prst="rect">
            <a:avLst/>
          </a:prstGeom>
        </p:spPr>
      </p:pic>
      <p:sp>
        <p:nvSpPr>
          <p:cNvPr id="15" name="TextBox 14">
            <a:extLst>
              <a:ext uri="{FF2B5EF4-FFF2-40B4-BE49-F238E27FC236}">
                <a16:creationId xmlns:a16="http://schemas.microsoft.com/office/drawing/2014/main" id="{6463AC02-0C44-438A-958D-BE012A715AD4}"/>
              </a:ext>
            </a:extLst>
          </p:cNvPr>
          <p:cNvSpPr txBox="1"/>
          <p:nvPr/>
        </p:nvSpPr>
        <p:spPr>
          <a:xfrm flipH="1">
            <a:off x="3288154" y="2804417"/>
            <a:ext cx="5628941" cy="1077218"/>
          </a:xfrm>
          <a:prstGeom prst="rect">
            <a:avLst/>
          </a:prstGeom>
          <a:noFill/>
        </p:spPr>
        <p:txBody>
          <a:bodyPr wrap="square" rtlCol="0">
            <a:spAutoFit/>
          </a:bodyPr>
          <a:lstStyle/>
          <a:p>
            <a:pPr algn="ctr"/>
            <a:r>
              <a:rPr lang="en-US" sz="3200" dirty="0"/>
              <a:t>BOARD PRIORITY: Organizational Efficiency &amp; Effectiveness</a:t>
            </a:r>
          </a:p>
        </p:txBody>
      </p:sp>
    </p:spTree>
    <p:extLst>
      <p:ext uri="{BB962C8B-B14F-4D97-AF65-F5344CB8AC3E}">
        <p14:creationId xmlns:p14="http://schemas.microsoft.com/office/powerpoint/2010/main" val="282257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3EEB-C23A-488A-997F-0F5FC29DF165}"/>
              </a:ext>
            </a:extLst>
          </p:cNvPr>
          <p:cNvSpPr>
            <a:spLocks noGrp="1"/>
          </p:cNvSpPr>
          <p:nvPr>
            <p:ph type="ctrTitle"/>
          </p:nvPr>
        </p:nvSpPr>
        <p:spPr>
          <a:xfrm>
            <a:off x="138112" y="438150"/>
            <a:ext cx="3216550" cy="572376"/>
          </a:xfrm>
        </p:spPr>
        <p:txBody>
          <a:bodyPr>
            <a:normAutofit/>
          </a:bodyPr>
          <a:lstStyle/>
          <a:p>
            <a:r>
              <a:rPr lang="en-US" sz="3200" dirty="0">
                <a:latin typeface="Cambria" panose="02040503050406030204" pitchFamily="18" charset="0"/>
                <a:ea typeface="Cambria" panose="02040503050406030204" pitchFamily="18" charset="0"/>
              </a:rPr>
              <a:t>Budget Timeline</a:t>
            </a:r>
          </a:p>
        </p:txBody>
      </p:sp>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2</a:t>
            </a:fld>
            <a:endParaRPr lang="en-US" dirty="0"/>
          </a:p>
        </p:txBody>
      </p:sp>
      <p:pic>
        <p:nvPicPr>
          <p:cNvPr id="6" name="Picture 5">
            <a:extLst>
              <a:ext uri="{FF2B5EF4-FFF2-40B4-BE49-F238E27FC236}">
                <a16:creationId xmlns:a16="http://schemas.microsoft.com/office/drawing/2014/main" id="{089029E0-5465-4763-BCAE-A2710C38056F}"/>
              </a:ext>
            </a:extLst>
          </p:cNvPr>
          <p:cNvPicPr>
            <a:picLocks noChangeAspect="1"/>
          </p:cNvPicPr>
          <p:nvPr/>
        </p:nvPicPr>
        <p:blipFill>
          <a:blip r:embed="rId3"/>
          <a:stretch>
            <a:fillRect/>
          </a:stretch>
        </p:blipFill>
        <p:spPr>
          <a:xfrm>
            <a:off x="182568" y="1192267"/>
            <a:ext cx="11712599" cy="5051121"/>
          </a:xfrm>
          <a:prstGeom prst="rect">
            <a:avLst/>
          </a:prstGeom>
        </p:spPr>
      </p:pic>
    </p:spTree>
    <p:extLst>
      <p:ext uri="{BB962C8B-B14F-4D97-AF65-F5344CB8AC3E}">
        <p14:creationId xmlns:p14="http://schemas.microsoft.com/office/powerpoint/2010/main" val="3875255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3</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303" y="407193"/>
            <a:ext cx="10715922" cy="584595"/>
          </a:xfrm>
        </p:spPr>
        <p:txBody>
          <a:bodyPr>
            <a:normAutofit fontScale="90000"/>
          </a:bodyPr>
          <a:lstStyle/>
          <a:p>
            <a:pPr algn="l"/>
            <a:r>
              <a:rPr lang="en-US" sz="3600" dirty="0"/>
              <a:t>Education Code 42127(h)(4)</a:t>
            </a:r>
            <a:endParaRPr lang="en-US" sz="3600" dirty="0">
              <a:latin typeface="Cambria" panose="02040503050406030204" pitchFamily="18" charset="0"/>
              <a:ea typeface="Cambria" panose="02040503050406030204" pitchFamily="18" charset="0"/>
            </a:endParaRPr>
          </a:p>
        </p:txBody>
      </p:sp>
      <p:sp>
        <p:nvSpPr>
          <p:cNvPr id="16" name="TextBox 15">
            <a:extLst>
              <a:ext uri="{FF2B5EF4-FFF2-40B4-BE49-F238E27FC236}">
                <a16:creationId xmlns:a16="http://schemas.microsoft.com/office/drawing/2014/main" id="{FACD65E5-AD85-4937-99F9-45BEE1297DC0}"/>
              </a:ext>
            </a:extLst>
          </p:cNvPr>
          <p:cNvSpPr txBox="1"/>
          <p:nvPr/>
        </p:nvSpPr>
        <p:spPr>
          <a:xfrm>
            <a:off x="2027582" y="1363447"/>
            <a:ext cx="7708602" cy="4524315"/>
          </a:xfrm>
          <a:prstGeom prst="rect">
            <a:avLst/>
          </a:prstGeom>
          <a:noFill/>
        </p:spPr>
        <p:txBody>
          <a:bodyPr wrap="square" rtlCol="0">
            <a:spAutoFit/>
          </a:bodyPr>
          <a:lstStyle/>
          <a:p>
            <a:r>
              <a:rPr lang="en-US" sz="3600" dirty="0"/>
              <a:t>Not later than 45 days after the Governor signs the annual Budget Act, the school district shall make available for public review any revisions in revenues and expenditures that it has made to its budget to reflect the funding made available by that Budget Act.</a:t>
            </a:r>
            <a:endParaRPr lang="en-US" dirty="0"/>
          </a:p>
        </p:txBody>
      </p:sp>
    </p:spTree>
    <p:extLst>
      <p:ext uri="{BB962C8B-B14F-4D97-AF65-F5344CB8AC3E}">
        <p14:creationId xmlns:p14="http://schemas.microsoft.com/office/powerpoint/2010/main" val="687773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4</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303" y="407193"/>
            <a:ext cx="10715922" cy="584595"/>
          </a:xfrm>
        </p:spPr>
        <p:txBody>
          <a:bodyPr>
            <a:normAutofit fontScale="90000"/>
          </a:bodyPr>
          <a:lstStyle/>
          <a:p>
            <a:pPr algn="l"/>
            <a:r>
              <a:rPr lang="en-US" sz="3600" dirty="0"/>
              <a:t>Additional Revenue in 2022-2023</a:t>
            </a:r>
            <a:endParaRPr lang="en-US" sz="3600" dirty="0">
              <a:latin typeface="Cambria" panose="02040503050406030204" pitchFamily="18" charset="0"/>
              <a:ea typeface="Cambria" panose="02040503050406030204" pitchFamily="18" charset="0"/>
            </a:endParaRPr>
          </a:p>
        </p:txBody>
      </p:sp>
      <p:sp>
        <p:nvSpPr>
          <p:cNvPr id="19" name="TextBox 18">
            <a:extLst>
              <a:ext uri="{FF2B5EF4-FFF2-40B4-BE49-F238E27FC236}">
                <a16:creationId xmlns:a16="http://schemas.microsoft.com/office/drawing/2014/main" id="{814C41B4-0ADF-491B-9F29-20FBE3B3102F}"/>
              </a:ext>
            </a:extLst>
          </p:cNvPr>
          <p:cNvSpPr txBox="1"/>
          <p:nvPr/>
        </p:nvSpPr>
        <p:spPr>
          <a:xfrm>
            <a:off x="518473" y="1363447"/>
            <a:ext cx="11038789" cy="3816429"/>
          </a:xfrm>
          <a:prstGeom prst="rect">
            <a:avLst/>
          </a:prstGeom>
          <a:noFill/>
        </p:spPr>
        <p:txBody>
          <a:bodyPr wrap="square" rtlCol="0">
            <a:spAutoFit/>
          </a:bodyPr>
          <a:lstStyle/>
          <a:p>
            <a:pPr marL="571500" indent="-571500">
              <a:buFont typeface="Arial" panose="020B0604020202020204" pitchFamily="34" charset="0"/>
              <a:buChar char="•"/>
            </a:pPr>
            <a:r>
              <a:rPr lang="en-US" sz="3200" dirty="0"/>
              <a:t>The Budget Act reversed a large percentage of planned cuts in two block grants.</a:t>
            </a:r>
          </a:p>
          <a:p>
            <a:pPr marL="1028700" lvl="1" indent="-571500">
              <a:buFont typeface="Arial" panose="020B0604020202020204" pitchFamily="34" charset="0"/>
              <a:buChar char="•"/>
            </a:pPr>
            <a:r>
              <a:rPr lang="en-US" sz="3200" dirty="0"/>
              <a:t>Arts, Music, and Instructional Materials Block Grant</a:t>
            </a:r>
          </a:p>
          <a:p>
            <a:pPr marL="1028700" lvl="1" indent="-571500">
              <a:buFont typeface="Arial" panose="020B0604020202020204" pitchFamily="34" charset="0"/>
              <a:buChar char="•"/>
            </a:pPr>
            <a:r>
              <a:rPr lang="en-US" sz="3200" dirty="0"/>
              <a:t>Learning Recovery Emergency Block Grant</a:t>
            </a:r>
          </a:p>
          <a:p>
            <a:pPr marL="571500" indent="-571500">
              <a:buFont typeface="Arial" panose="020B0604020202020204" pitchFamily="34" charset="0"/>
              <a:buChar char="•"/>
            </a:pPr>
            <a:r>
              <a:rPr lang="en-US" sz="3200" dirty="0"/>
              <a:t>This impacts 2022-2023 revenue, as well as:</a:t>
            </a:r>
          </a:p>
          <a:p>
            <a:pPr marL="1028700" lvl="1" indent="-571500">
              <a:buFont typeface="Arial" panose="020B0604020202020204" pitchFamily="34" charset="0"/>
              <a:buChar char="•"/>
            </a:pPr>
            <a:r>
              <a:rPr lang="en-US" sz="3200" dirty="0"/>
              <a:t>2022-2023 ending fund balances</a:t>
            </a:r>
          </a:p>
          <a:p>
            <a:pPr marL="1028700" lvl="1" indent="-571500">
              <a:buFont typeface="Arial" panose="020B0604020202020204" pitchFamily="34" charset="0"/>
              <a:buChar char="•"/>
            </a:pPr>
            <a:r>
              <a:rPr lang="en-US" sz="3200" dirty="0"/>
              <a:t>MYP ending fund balances</a:t>
            </a:r>
          </a:p>
          <a:p>
            <a:endParaRPr lang="en-US" dirty="0"/>
          </a:p>
        </p:txBody>
      </p:sp>
    </p:spTree>
    <p:extLst>
      <p:ext uri="{BB962C8B-B14F-4D97-AF65-F5344CB8AC3E}">
        <p14:creationId xmlns:p14="http://schemas.microsoft.com/office/powerpoint/2010/main" val="2053419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5</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303" y="407193"/>
            <a:ext cx="10715922" cy="584595"/>
          </a:xfrm>
        </p:spPr>
        <p:txBody>
          <a:bodyPr>
            <a:normAutofit fontScale="90000"/>
          </a:bodyPr>
          <a:lstStyle/>
          <a:p>
            <a:pPr algn="l"/>
            <a:r>
              <a:rPr lang="en-US" sz="3600" dirty="0"/>
              <a:t>Additional Revenue in 2022-2023</a:t>
            </a:r>
            <a:endParaRPr lang="en-US" sz="3600" dirty="0">
              <a:latin typeface="Cambria" panose="02040503050406030204" pitchFamily="18" charset="0"/>
              <a:ea typeface="Cambria" panose="02040503050406030204" pitchFamily="18" charset="0"/>
            </a:endParaRPr>
          </a:p>
        </p:txBody>
      </p:sp>
      <p:pic>
        <p:nvPicPr>
          <p:cNvPr id="7" name="Picture 6">
            <a:extLst>
              <a:ext uri="{FF2B5EF4-FFF2-40B4-BE49-F238E27FC236}">
                <a16:creationId xmlns:a16="http://schemas.microsoft.com/office/drawing/2014/main" id="{7BBF3E18-4C03-4C5D-8117-0CBF6C28C4B9}"/>
              </a:ext>
            </a:extLst>
          </p:cNvPr>
          <p:cNvPicPr>
            <a:picLocks noChangeAspect="1"/>
          </p:cNvPicPr>
          <p:nvPr/>
        </p:nvPicPr>
        <p:blipFill>
          <a:blip r:embed="rId5"/>
          <a:stretch>
            <a:fillRect/>
          </a:stretch>
        </p:blipFill>
        <p:spPr>
          <a:xfrm>
            <a:off x="1024713" y="1525064"/>
            <a:ext cx="9675396" cy="2865733"/>
          </a:xfrm>
          <a:prstGeom prst="rect">
            <a:avLst/>
          </a:prstGeom>
        </p:spPr>
      </p:pic>
    </p:spTree>
    <p:extLst>
      <p:ext uri="{BB962C8B-B14F-4D97-AF65-F5344CB8AC3E}">
        <p14:creationId xmlns:p14="http://schemas.microsoft.com/office/powerpoint/2010/main" val="2783289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6</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201387" y="5231898"/>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81861" y="5153985"/>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a:off x="228303" y="407193"/>
            <a:ext cx="10715922" cy="584595"/>
          </a:xfrm>
        </p:spPr>
        <p:txBody>
          <a:bodyPr>
            <a:normAutofit fontScale="90000"/>
          </a:bodyPr>
          <a:lstStyle/>
          <a:p>
            <a:pPr algn="l"/>
            <a:r>
              <a:rPr lang="en-US" sz="3600" dirty="0"/>
              <a:t>Expenditures</a:t>
            </a:r>
            <a:endParaRPr lang="en-US" sz="3600" dirty="0">
              <a:latin typeface="Cambria" panose="02040503050406030204" pitchFamily="18" charset="0"/>
              <a:ea typeface="Cambria" panose="02040503050406030204" pitchFamily="18" charset="0"/>
            </a:endParaRPr>
          </a:p>
        </p:txBody>
      </p:sp>
      <p:sp>
        <p:nvSpPr>
          <p:cNvPr id="19" name="TextBox 18">
            <a:extLst>
              <a:ext uri="{FF2B5EF4-FFF2-40B4-BE49-F238E27FC236}">
                <a16:creationId xmlns:a16="http://schemas.microsoft.com/office/drawing/2014/main" id="{814C41B4-0ADF-491B-9F29-20FBE3B3102F}"/>
              </a:ext>
            </a:extLst>
          </p:cNvPr>
          <p:cNvSpPr txBox="1"/>
          <p:nvPr/>
        </p:nvSpPr>
        <p:spPr>
          <a:xfrm>
            <a:off x="583230" y="1766475"/>
            <a:ext cx="11038789" cy="2831544"/>
          </a:xfrm>
          <a:prstGeom prst="rect">
            <a:avLst/>
          </a:prstGeom>
          <a:noFill/>
        </p:spPr>
        <p:txBody>
          <a:bodyPr wrap="square" rtlCol="0">
            <a:spAutoFit/>
          </a:bodyPr>
          <a:lstStyle/>
          <a:p>
            <a:pPr marL="571500" indent="-571500">
              <a:buFont typeface="Arial" panose="020B0604020202020204" pitchFamily="34" charset="0"/>
              <a:buChar char="•"/>
            </a:pPr>
            <a:r>
              <a:rPr lang="en-US" sz="3200" dirty="0"/>
              <a:t>Arts, Music, and Instructional Materials Block Grant</a:t>
            </a:r>
          </a:p>
          <a:p>
            <a:pPr marL="1028700" lvl="1" indent="-571500">
              <a:buFont typeface="Arial" panose="020B0604020202020204" pitchFamily="34" charset="0"/>
              <a:buChar char="•"/>
            </a:pPr>
            <a:r>
              <a:rPr lang="en-US" sz="3200" dirty="0"/>
              <a:t>Must be expended by 2025-2026</a:t>
            </a:r>
          </a:p>
          <a:p>
            <a:pPr marL="1028700" lvl="1" indent="-571500">
              <a:buFont typeface="Arial" panose="020B0604020202020204" pitchFamily="34" charset="0"/>
              <a:buChar char="•"/>
            </a:pPr>
            <a:r>
              <a:rPr lang="en-US" sz="3200" dirty="0"/>
              <a:t>Budgeted Expenditures in 2024-2025 and 2025-2026</a:t>
            </a:r>
          </a:p>
          <a:p>
            <a:pPr marL="571500" indent="-571500">
              <a:buFont typeface="Arial" panose="020B0604020202020204" pitchFamily="34" charset="0"/>
              <a:buChar char="•"/>
            </a:pPr>
            <a:r>
              <a:rPr lang="en-US" sz="3200" dirty="0"/>
              <a:t>Overall net impact to MYP Ending Fund Balance = $13.8M</a:t>
            </a:r>
          </a:p>
          <a:p>
            <a:pPr marL="1028700" lvl="1" indent="-571500">
              <a:buFont typeface="Arial" panose="020B0604020202020204" pitchFamily="34" charset="0"/>
              <a:buChar char="•"/>
            </a:pPr>
            <a:endParaRPr lang="en-US" sz="3200" dirty="0"/>
          </a:p>
          <a:p>
            <a:endParaRPr lang="en-US" dirty="0"/>
          </a:p>
        </p:txBody>
      </p:sp>
    </p:spTree>
    <p:extLst>
      <p:ext uri="{BB962C8B-B14F-4D97-AF65-F5344CB8AC3E}">
        <p14:creationId xmlns:p14="http://schemas.microsoft.com/office/powerpoint/2010/main" val="3535806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46C29F-90AD-482D-9352-192E7C914BE7}"/>
              </a:ext>
            </a:extLst>
          </p:cNvPr>
          <p:cNvSpPr/>
          <p:nvPr/>
        </p:nvSpPr>
        <p:spPr>
          <a:xfrm>
            <a:off x="1" y="1"/>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BFAB51B-BFB9-47AC-933E-2218F8DFB7B2}"/>
              </a:ext>
            </a:extLst>
          </p:cNvPr>
          <p:cNvSpPr/>
          <p:nvPr/>
        </p:nvSpPr>
        <p:spPr>
          <a:xfrm>
            <a:off x="3038063" y="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C877856-5D97-4D48-82A3-AA537E633C78}"/>
              </a:ext>
            </a:extLst>
          </p:cNvPr>
          <p:cNvSpPr/>
          <p:nvPr/>
        </p:nvSpPr>
        <p:spPr>
          <a:xfrm>
            <a:off x="6089375" y="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65063657-61DA-4836-91C6-FAFD8BEC0303}"/>
              </a:ext>
            </a:extLst>
          </p:cNvPr>
          <p:cNvSpPr/>
          <p:nvPr/>
        </p:nvSpPr>
        <p:spPr>
          <a:xfrm>
            <a:off x="9140687" y="1"/>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00F4C65D-83CD-4B2C-97E2-1347C1F9E537}"/>
              </a:ext>
            </a:extLst>
          </p:cNvPr>
          <p:cNvSpPr/>
          <p:nvPr/>
        </p:nvSpPr>
        <p:spPr>
          <a:xfrm>
            <a:off x="6102625" y="6629399"/>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497E2C52-030F-420E-B522-1945B79129E2}"/>
              </a:ext>
            </a:extLst>
          </p:cNvPr>
          <p:cNvSpPr/>
          <p:nvPr/>
        </p:nvSpPr>
        <p:spPr>
          <a:xfrm>
            <a:off x="3051313"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86AC5417-88DD-4CED-B7C4-4DB57457142A}"/>
              </a:ext>
            </a:extLst>
          </p:cNvPr>
          <p:cNvSpPr/>
          <p:nvPr/>
        </p:nvSpPr>
        <p:spPr>
          <a:xfrm>
            <a:off x="1" y="6629400"/>
            <a:ext cx="3051312"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E87AE77-0170-432E-8F14-31319A9BE513}"/>
              </a:ext>
            </a:extLst>
          </p:cNvPr>
          <p:cNvSpPr/>
          <p:nvPr/>
        </p:nvSpPr>
        <p:spPr>
          <a:xfrm>
            <a:off x="9153937" y="6629400"/>
            <a:ext cx="3051312" cy="228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182D44B1-A76B-43AD-8DDB-FC76ACD074A2}"/>
              </a:ext>
            </a:extLst>
          </p:cNvPr>
          <p:cNvSpPr>
            <a:spLocks noGrp="1"/>
          </p:cNvSpPr>
          <p:nvPr>
            <p:ph type="sldNum" sz="quarter" idx="12"/>
          </p:nvPr>
        </p:nvSpPr>
        <p:spPr>
          <a:xfrm>
            <a:off x="9133113" y="6265918"/>
            <a:ext cx="2743200" cy="365125"/>
          </a:xfrm>
        </p:spPr>
        <p:txBody>
          <a:bodyPr/>
          <a:lstStyle/>
          <a:p>
            <a:fld id="{79C985DC-A2C5-484A-BC66-850A2FC5D29C}" type="slidenum">
              <a:rPr lang="en-US" smtClean="0"/>
              <a:t>7</a:t>
            </a:fld>
            <a:endParaRPr lang="en-US" dirty="0"/>
          </a:p>
        </p:txBody>
      </p:sp>
      <p:pic>
        <p:nvPicPr>
          <p:cNvPr id="14" name="Picture 13">
            <a:extLst>
              <a:ext uri="{FF2B5EF4-FFF2-40B4-BE49-F238E27FC236}">
                <a16:creationId xmlns:a16="http://schemas.microsoft.com/office/drawing/2014/main" id="{88892373-B57E-4791-9A6C-0B648EF038C9}"/>
              </a:ext>
            </a:extLst>
          </p:cNvPr>
          <p:cNvPicPr>
            <a:picLocks noChangeAspect="1"/>
          </p:cNvPicPr>
          <p:nvPr/>
        </p:nvPicPr>
        <p:blipFill>
          <a:blip r:embed="rId3"/>
          <a:stretch>
            <a:fillRect/>
          </a:stretch>
        </p:blipFill>
        <p:spPr>
          <a:xfrm>
            <a:off x="877956" y="3012879"/>
            <a:ext cx="1295402" cy="1251786"/>
          </a:xfrm>
          <a:prstGeom prst="rect">
            <a:avLst/>
          </a:prstGeom>
        </p:spPr>
      </p:pic>
      <p:pic>
        <p:nvPicPr>
          <p:cNvPr id="18" name="Picture 17">
            <a:extLst>
              <a:ext uri="{FF2B5EF4-FFF2-40B4-BE49-F238E27FC236}">
                <a16:creationId xmlns:a16="http://schemas.microsoft.com/office/drawing/2014/main" id="{BF462C8A-5644-4A16-BCFF-D185FF350A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146" y="4871466"/>
            <a:ext cx="1394452" cy="1394452"/>
          </a:xfrm>
          <a:prstGeom prst="rect">
            <a:avLst/>
          </a:prstGeom>
        </p:spPr>
      </p:pic>
      <p:sp>
        <p:nvSpPr>
          <p:cNvPr id="15" name="Title 1">
            <a:extLst>
              <a:ext uri="{FF2B5EF4-FFF2-40B4-BE49-F238E27FC236}">
                <a16:creationId xmlns:a16="http://schemas.microsoft.com/office/drawing/2014/main" id="{40CE1F4A-5CE1-451D-9353-2D628DD8A32C}"/>
              </a:ext>
            </a:extLst>
          </p:cNvPr>
          <p:cNvSpPr>
            <a:spLocks noGrp="1"/>
          </p:cNvSpPr>
          <p:nvPr>
            <p:ph type="ctrTitle"/>
          </p:nvPr>
        </p:nvSpPr>
        <p:spPr>
          <a:xfrm rot="19056004">
            <a:off x="-9573" y="1031227"/>
            <a:ext cx="2734152" cy="1032112"/>
          </a:xfrm>
        </p:spPr>
        <p:txBody>
          <a:bodyPr>
            <a:normAutofit fontScale="90000"/>
          </a:bodyPr>
          <a:lstStyle/>
          <a:p>
            <a:r>
              <a:rPr lang="en-US" sz="3600" dirty="0">
                <a:latin typeface="Cambria" panose="02040503050406030204" pitchFamily="18" charset="0"/>
                <a:ea typeface="Cambria" panose="02040503050406030204" pitchFamily="18" charset="0"/>
              </a:rPr>
              <a:t>Ending Fund Balance</a:t>
            </a:r>
          </a:p>
        </p:txBody>
      </p:sp>
      <p:pic>
        <p:nvPicPr>
          <p:cNvPr id="2" name="Picture 1">
            <a:extLst>
              <a:ext uri="{FF2B5EF4-FFF2-40B4-BE49-F238E27FC236}">
                <a16:creationId xmlns:a16="http://schemas.microsoft.com/office/drawing/2014/main" id="{8425D02E-3C2B-49BF-823B-C613A0AE470A}"/>
              </a:ext>
            </a:extLst>
          </p:cNvPr>
          <p:cNvPicPr>
            <a:picLocks noChangeAspect="1"/>
          </p:cNvPicPr>
          <p:nvPr/>
        </p:nvPicPr>
        <p:blipFill>
          <a:blip r:embed="rId5"/>
          <a:stretch>
            <a:fillRect/>
          </a:stretch>
        </p:blipFill>
        <p:spPr>
          <a:xfrm>
            <a:off x="3055746" y="608178"/>
            <a:ext cx="7995186" cy="5794264"/>
          </a:xfrm>
          <a:prstGeom prst="rect">
            <a:avLst/>
          </a:prstGeom>
        </p:spPr>
      </p:pic>
    </p:spTree>
    <p:extLst>
      <p:ext uri="{BB962C8B-B14F-4D97-AF65-F5344CB8AC3E}">
        <p14:creationId xmlns:p14="http://schemas.microsoft.com/office/powerpoint/2010/main" val="361022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E4FF5C-FB59-4CAB-B2FF-C433E41F62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589" y="685794"/>
            <a:ext cx="5486411" cy="5486411"/>
          </a:xfrm>
          <a:prstGeom prst="rect">
            <a:avLst/>
          </a:prstGeom>
        </p:spPr>
      </p:pic>
      <p:sp>
        <p:nvSpPr>
          <p:cNvPr id="6" name="TextBox 5">
            <a:extLst>
              <a:ext uri="{FF2B5EF4-FFF2-40B4-BE49-F238E27FC236}">
                <a16:creationId xmlns:a16="http://schemas.microsoft.com/office/drawing/2014/main" id="{FD54EF24-C804-4026-B92F-DB37DE49FFC1}"/>
              </a:ext>
            </a:extLst>
          </p:cNvPr>
          <p:cNvSpPr txBox="1"/>
          <p:nvPr/>
        </p:nvSpPr>
        <p:spPr>
          <a:xfrm>
            <a:off x="6820728" y="550812"/>
            <a:ext cx="5038725" cy="1200329"/>
          </a:xfrm>
          <a:prstGeom prst="rect">
            <a:avLst/>
          </a:prstGeom>
          <a:noFill/>
        </p:spPr>
        <p:txBody>
          <a:bodyPr wrap="square" rtlCol="0">
            <a:spAutoFit/>
          </a:bodyPr>
          <a:lstStyle/>
          <a:p>
            <a:pPr algn="r"/>
            <a:r>
              <a:rPr lang="en-US" sz="7200" dirty="0"/>
              <a:t>Thank you!</a:t>
            </a:r>
          </a:p>
        </p:txBody>
      </p:sp>
      <p:sp>
        <p:nvSpPr>
          <p:cNvPr id="4" name="Slide Number Placeholder 3">
            <a:extLst>
              <a:ext uri="{FF2B5EF4-FFF2-40B4-BE49-F238E27FC236}">
                <a16:creationId xmlns:a16="http://schemas.microsoft.com/office/drawing/2014/main" id="{2A9B1FB0-5070-423F-817B-8B23C0A15079}"/>
              </a:ext>
            </a:extLst>
          </p:cNvPr>
          <p:cNvSpPr>
            <a:spLocks noGrp="1"/>
          </p:cNvSpPr>
          <p:nvPr>
            <p:ph type="sldNum" sz="quarter" idx="12"/>
          </p:nvPr>
        </p:nvSpPr>
        <p:spPr>
          <a:xfrm>
            <a:off x="9022574" y="6356350"/>
            <a:ext cx="2743200" cy="365125"/>
          </a:xfrm>
        </p:spPr>
        <p:txBody>
          <a:bodyPr/>
          <a:lstStyle/>
          <a:p>
            <a:fld id="{79C985DC-A2C5-484A-BC66-850A2FC5D29C}" type="slidenum">
              <a:rPr lang="en-US" smtClean="0"/>
              <a:t>8</a:t>
            </a:fld>
            <a:endParaRPr lang="en-US"/>
          </a:p>
        </p:txBody>
      </p:sp>
      <p:sp>
        <p:nvSpPr>
          <p:cNvPr id="7" name="TextBox 6">
            <a:extLst>
              <a:ext uri="{FF2B5EF4-FFF2-40B4-BE49-F238E27FC236}">
                <a16:creationId xmlns:a16="http://schemas.microsoft.com/office/drawing/2014/main" id="{AC602BB9-A1FD-4634-9852-BDDADB18EECA}"/>
              </a:ext>
            </a:extLst>
          </p:cNvPr>
          <p:cNvSpPr txBox="1"/>
          <p:nvPr/>
        </p:nvSpPr>
        <p:spPr>
          <a:xfrm>
            <a:off x="6954078" y="4860746"/>
            <a:ext cx="5038725" cy="1200329"/>
          </a:xfrm>
          <a:prstGeom prst="rect">
            <a:avLst/>
          </a:prstGeom>
          <a:noFill/>
        </p:spPr>
        <p:txBody>
          <a:bodyPr wrap="square" rtlCol="0">
            <a:spAutoFit/>
          </a:bodyPr>
          <a:lstStyle/>
          <a:p>
            <a:pPr algn="r"/>
            <a:r>
              <a:rPr lang="en-US" sz="7200" dirty="0"/>
              <a:t>Questions?</a:t>
            </a:r>
          </a:p>
        </p:txBody>
      </p:sp>
    </p:spTree>
    <p:extLst>
      <p:ext uri="{BB962C8B-B14F-4D97-AF65-F5344CB8AC3E}">
        <p14:creationId xmlns:p14="http://schemas.microsoft.com/office/powerpoint/2010/main" val="2095414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11731</TotalTime>
  <Words>260</Words>
  <Application>Microsoft Office PowerPoint</Application>
  <PresentationFormat>Widescreen</PresentationFormat>
  <Paragraphs>44</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vt:lpstr>
      <vt:lpstr>Office Theme</vt:lpstr>
      <vt:lpstr>Santa Ana Unified School District 45 Day Budget Report</vt:lpstr>
      <vt:lpstr>Budget Timeline</vt:lpstr>
      <vt:lpstr>Education Code 42127(h)(4)</vt:lpstr>
      <vt:lpstr>Additional Revenue in 2022-2023</vt:lpstr>
      <vt:lpstr>Additional Revenue in 2022-2023</vt:lpstr>
      <vt:lpstr>Expenditures</vt:lpstr>
      <vt:lpstr>Ending Fund Balance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Santa Ana Unified School District Proposed 2023-24 Budget</dc:title>
  <dc:creator>Ron.Hacker@SAUSD.US</dc:creator>
  <cp:lastModifiedBy>Martinez, Maribel</cp:lastModifiedBy>
  <cp:revision>152</cp:revision>
  <cp:lastPrinted>2023-08-03T20:21:34Z</cp:lastPrinted>
  <dcterms:created xsi:type="dcterms:W3CDTF">2022-06-03T20:56:57Z</dcterms:created>
  <dcterms:modified xsi:type="dcterms:W3CDTF">2023-08-03T20:46:36Z</dcterms:modified>
</cp:coreProperties>
</file>